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84" r:id="rId5"/>
    <p:sldId id="276" r:id="rId6"/>
    <p:sldId id="297" r:id="rId7"/>
    <p:sldId id="353" r:id="rId8"/>
    <p:sldId id="298" r:id="rId9"/>
    <p:sldId id="350" r:id="rId10"/>
    <p:sldId id="349" r:id="rId11"/>
    <p:sldId id="307" r:id="rId12"/>
    <p:sldId id="308" r:id="rId13"/>
    <p:sldId id="351" r:id="rId14"/>
    <p:sldId id="299" r:id="rId15"/>
    <p:sldId id="301" r:id="rId16"/>
    <p:sldId id="313" r:id="rId17"/>
    <p:sldId id="315" r:id="rId18"/>
    <p:sldId id="318" r:id="rId19"/>
    <p:sldId id="316" r:id="rId20"/>
    <p:sldId id="320" r:id="rId21"/>
    <p:sldId id="321" r:id="rId22"/>
    <p:sldId id="323" r:id="rId23"/>
    <p:sldId id="326" r:id="rId24"/>
    <p:sldId id="352" r:id="rId25"/>
    <p:sldId id="327" r:id="rId26"/>
    <p:sldId id="329" r:id="rId27"/>
    <p:sldId id="335" r:id="rId28"/>
    <p:sldId id="341" r:id="rId29"/>
    <p:sldId id="342" r:id="rId30"/>
    <p:sldId id="343" r:id="rId31"/>
    <p:sldId id="275" r:id="rId3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anza, Jenny" initials="MJ" lastIdx="11" clrIdx="0">
    <p:extLst>
      <p:ext uri="{19B8F6BF-5375-455C-9EA6-DF929625EA0E}">
        <p15:presenceInfo xmlns:p15="http://schemas.microsoft.com/office/powerpoint/2012/main" userId="S::Jenny.Mwanza@thepalladiumgroup.com::fc509b59-8074-47ef-8101-6467f20e1d26" providerId="AD"/>
      </p:ext>
    </p:extLst>
  </p:cmAuthor>
  <p:cmAuthor id="2" name="Beatus Kibiti" initials="BK" lastIdx="3" clrIdx="1">
    <p:extLst>
      <p:ext uri="{19B8F6BF-5375-455C-9EA6-DF929625EA0E}">
        <p15:presenceInfo xmlns:p15="http://schemas.microsoft.com/office/powerpoint/2012/main" userId="1382c0a9edc71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84"/>
    <a:srgbClr val="C7971C"/>
    <a:srgbClr val="555276"/>
    <a:srgbClr val="9DB4BE"/>
    <a:srgbClr val="002E3A"/>
    <a:srgbClr val="E3B757"/>
    <a:srgbClr val="5DA19B"/>
    <a:srgbClr val="2B1533"/>
    <a:srgbClr val="1E1860"/>
    <a:srgbClr val="A2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84715" autoAdjust="0"/>
  </p:normalViewPr>
  <p:slideViewPr>
    <p:cSldViewPr>
      <p:cViewPr varScale="1">
        <p:scale>
          <a:sx n="48" d="100"/>
          <a:sy n="48" d="100"/>
        </p:scale>
        <p:origin x="768" y="4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26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2C8-1770-4004-A9F5-C37FDF39754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BC3E-3DFE-4E62-ABA8-A3563E71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Q1: Lagos (2167) and Cross River(1843)</a:t>
            </a:r>
          </a:p>
        </p:txBody>
      </p:sp>
    </p:spTree>
    <p:extLst>
      <p:ext uri="{BB962C8B-B14F-4D97-AF65-F5344CB8AC3E}">
        <p14:creationId xmlns:p14="http://schemas.microsoft.com/office/powerpoint/2010/main" val="78901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Q1: Aba North (150) </a:t>
            </a:r>
          </a:p>
          <a:p>
            <a:endParaRPr lang="en-US" dirty="0"/>
          </a:p>
          <a:p>
            <a:r>
              <a:rPr lang="en-US" dirty="0"/>
              <a:t>- Click on Obi </a:t>
            </a:r>
            <a:r>
              <a:rPr lang="en-US" dirty="0" err="1"/>
              <a:t>Ngwa</a:t>
            </a:r>
            <a:r>
              <a:rPr lang="en-US" dirty="0"/>
              <a:t> LGA, to view details in google map</a:t>
            </a:r>
          </a:p>
        </p:txBody>
      </p:sp>
    </p:spTree>
    <p:extLst>
      <p:ext uri="{BB962C8B-B14F-4D97-AF65-F5344CB8AC3E}">
        <p14:creationId xmlns:p14="http://schemas.microsoft.com/office/powerpoint/2010/main" val="12931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first map shows </a:t>
            </a:r>
            <a:r>
              <a:rPr lang="en-US" dirty="0" err="1"/>
              <a:t>Abia</a:t>
            </a:r>
            <a:r>
              <a:rPr lang="en-US" dirty="0"/>
              <a:t> state</a:t>
            </a:r>
          </a:p>
          <a:p>
            <a:r>
              <a:rPr lang="en-US" dirty="0"/>
              <a:t>Use the zoom button to get a close up of Obi </a:t>
            </a:r>
            <a:r>
              <a:rPr lang="en-US" dirty="0" err="1"/>
              <a:t>Ngwa</a:t>
            </a:r>
            <a:r>
              <a:rPr lang="en-US" dirty="0"/>
              <a:t> LGA</a:t>
            </a:r>
          </a:p>
          <a:p>
            <a:r>
              <a:rPr lang="en-US" dirty="0"/>
              <a:t>Notice the different demarcations – what do you notice about the markers?</a:t>
            </a:r>
          </a:p>
          <a:p>
            <a:endParaRPr lang="en-US" dirty="0"/>
          </a:p>
          <a:p>
            <a:r>
              <a:rPr lang="en-US" dirty="0"/>
              <a:t>Green = public</a:t>
            </a:r>
          </a:p>
          <a:p>
            <a:r>
              <a:rPr lang="en-US" dirty="0"/>
              <a:t>Blue = private</a:t>
            </a:r>
          </a:p>
          <a:p>
            <a:r>
              <a:rPr lang="en-US" dirty="0"/>
              <a:t>P = primary</a:t>
            </a:r>
          </a:p>
          <a:p>
            <a:r>
              <a:rPr lang="en-US" dirty="0"/>
              <a:t>T = tertiary</a:t>
            </a:r>
          </a:p>
          <a:p>
            <a:r>
              <a:rPr lang="en-US" dirty="0"/>
              <a:t>S = secondary</a:t>
            </a:r>
          </a:p>
          <a:p>
            <a:endParaRPr lang="en-US" dirty="0"/>
          </a:p>
          <a:p>
            <a:r>
              <a:rPr lang="en-US" dirty="0"/>
              <a:t>Click on any facility to see the details of the facility</a:t>
            </a:r>
          </a:p>
        </p:txBody>
      </p:sp>
    </p:spTree>
    <p:extLst>
      <p:ext uri="{BB962C8B-B14F-4D97-AF65-F5344CB8AC3E}">
        <p14:creationId xmlns:p14="http://schemas.microsoft.com/office/powerpoint/2010/main" val="234561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After looking at home page, let us go to statistics. </a:t>
            </a:r>
          </a:p>
          <a:p>
            <a:r>
              <a:rPr lang="en-US" dirty="0"/>
              <a:t>Statistics has three submenu</a:t>
            </a:r>
          </a:p>
          <a:p>
            <a:pPr marL="228600" indent="-228600">
              <a:buAutoNum type="arabicPeriod"/>
            </a:pPr>
            <a:r>
              <a:rPr lang="en-US" dirty="0"/>
              <a:t>Summary tables</a:t>
            </a:r>
          </a:p>
          <a:p>
            <a:pPr marL="228600" indent="-228600">
              <a:buAutoNum type="arabicPeriod"/>
            </a:pPr>
            <a:r>
              <a:rPr lang="en-US" dirty="0"/>
              <a:t>Summary charts</a:t>
            </a:r>
          </a:p>
          <a:p>
            <a:pPr marL="228600" indent="-228600">
              <a:buAutoNum type="arabicPeriod"/>
            </a:pPr>
            <a:r>
              <a:rPr lang="en-US" dirty="0"/>
              <a:t>Population index</a:t>
            </a:r>
          </a:p>
        </p:txBody>
      </p:sp>
    </p:spTree>
    <p:extLst>
      <p:ext uri="{BB962C8B-B14F-4D97-AF65-F5344CB8AC3E}">
        <p14:creationId xmlns:p14="http://schemas.microsoft.com/office/powerpoint/2010/main" val="272627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5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5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0" y="1143000"/>
            <a:ext cx="10058400" cy="5442455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-1087826" y="729054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C5F7F-6AFB-45FE-9B55-677F01DC0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84" y="6709123"/>
            <a:ext cx="792588" cy="765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399261-67C6-4F64-A6FD-D7DBA6CE9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7" y="6646258"/>
            <a:ext cx="1288528" cy="1101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427643-4AB8-42F5-910E-A1D124992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709123"/>
            <a:ext cx="990600" cy="843991"/>
          </a:xfrm>
          <a:prstGeom prst="rect">
            <a:avLst/>
          </a:prstGeom>
        </p:spPr>
      </p:pic>
      <p:pic>
        <p:nvPicPr>
          <p:cNvPr id="15" name="Picture 14" descr="image001">
            <a:extLst>
              <a:ext uri="{FF2B5EF4-FFF2-40B4-BE49-F238E27FC236}">
                <a16:creationId xmlns:a16="http://schemas.microsoft.com/office/drawing/2014/main" id="{08DA60A2-EF2B-4559-91EB-46CB309B9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55" y="6715060"/>
            <a:ext cx="1492036" cy="9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8429755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45" y="2819400"/>
            <a:ext cx="6818809" cy="2857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</a:lstStyle>
          <a:p>
            <a:pPr lvl="0"/>
            <a:r>
              <a:rPr lang="en-US" dirty="0"/>
              <a:t>Point number 1</a:t>
            </a:r>
          </a:p>
          <a:p>
            <a:pPr lvl="1"/>
            <a:r>
              <a:rPr lang="en-US" dirty="0"/>
              <a:t>Information about point number 1</a:t>
            </a:r>
          </a:p>
          <a:p>
            <a:pPr lvl="2"/>
            <a:r>
              <a:rPr lang="en-US" dirty="0"/>
              <a:t>Information about point number 1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Point number 2</a:t>
            </a:r>
          </a:p>
          <a:p>
            <a:pPr lvl="1"/>
            <a:r>
              <a:rPr lang="en-US" dirty="0"/>
              <a:t>Information about point number 2</a:t>
            </a:r>
          </a:p>
          <a:p>
            <a:pPr lvl="2"/>
            <a:r>
              <a:rPr lang="en-US" dirty="0"/>
              <a:t>Information about point number 2</a:t>
            </a:r>
          </a:p>
          <a:p>
            <a:pPr lvl="2"/>
            <a:endParaRPr lang="en-US" dirty="0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66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5800" y="2971800"/>
            <a:ext cx="40386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29718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18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43000"/>
            <a:ext cx="6593784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art goes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0" y="23622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362200"/>
            <a:ext cx="4267200" cy="4648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Type text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89171"/>
            <a:ext cx="6629400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chart goes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3732" y="2354394"/>
            <a:ext cx="8991600" cy="480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523" y="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40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4318">
            <a:solidFill>
              <a:srgbClr val="1E1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0" y="0"/>
            <a:ext cx="10058400" cy="6550286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>
              <a:solidFill>
                <a:srgbClr val="A7BF3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124200"/>
            <a:ext cx="807720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1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www.measureevaluation.org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E379E-27B2-4254-8EC5-8B2749F7A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718410"/>
            <a:ext cx="792588" cy="765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CC20A8-EDD6-497C-B761-2C7634877D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576125"/>
            <a:ext cx="1288528" cy="1101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FB545-864E-4BB1-BA40-C00188FE4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18" y="6704974"/>
            <a:ext cx="990600" cy="843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0" y="-1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11769" y="366812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Futura LT Pro Book" panose="020B0502020204020303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85800" y="2702611"/>
            <a:ext cx="8305800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LT Pro Book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LT Pro Book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LT Pro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24237"/>
            <a:ext cx="6629400" cy="1066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DFA0C-E80A-4094-A18A-4AC6DC5C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8D3-AC1A-4FDC-8C0A-674E3B3B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83" r:id="rId8"/>
    <p:sldLayoutId id="2147483684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fr-testing.health.gov.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609600" y="379900"/>
            <a:ext cx="8839200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rPr>
              <a:t>Module 1.2</a:t>
            </a:r>
          </a:p>
          <a:p>
            <a:pPr marL="12700">
              <a:lnSpc>
                <a:spcPts val="5400"/>
              </a:lnSpc>
            </a:pPr>
            <a:r>
              <a:rPr lang="en-US" sz="5000" b="1" spc="-200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Demonstration of the HFR Public Portal</a:t>
            </a:r>
          </a:p>
        </p:txBody>
      </p:sp>
      <p:sp>
        <p:nvSpPr>
          <p:cNvPr id="3" name="object 9"/>
          <p:cNvSpPr txBox="1"/>
          <p:nvPr/>
        </p:nvSpPr>
        <p:spPr>
          <a:xfrm>
            <a:off x="5114693" y="3810000"/>
            <a:ext cx="4715107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Rollout of Health Facility Registry/Master Facility List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for States and Local Government Areas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in Nigeria</a:t>
            </a:r>
          </a:p>
          <a:p>
            <a:pPr marL="12700"/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June 2019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F810B-F2E9-4FE5-AE34-717B1610B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" y="2806902"/>
            <a:ext cx="5217829" cy="36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B04-B7DC-4049-B146-5590743F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Home: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4CFC-18D0-4158-B9DB-4250B0FF4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Facility details on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27C40-7368-4766-AE68-8F9C72CC3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"/>
          <a:stretch/>
        </p:blipFill>
        <p:spPr>
          <a:xfrm>
            <a:off x="1066800" y="1981200"/>
            <a:ext cx="5966076" cy="5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dirty="0"/>
              <a:t>Download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34775-1162-4905-87B1-8375AC7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6257925" cy="55854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485B8A-D709-462B-A6D8-D4D0CB7832A6}"/>
              </a:ext>
            </a:extLst>
          </p:cNvPr>
          <p:cNvGrpSpPr/>
          <p:nvPr/>
        </p:nvGrpSpPr>
        <p:grpSpPr>
          <a:xfrm>
            <a:off x="6427066" y="2083666"/>
            <a:ext cx="3599803" cy="2488334"/>
            <a:chOff x="6427066" y="2083666"/>
            <a:chExt cx="3599803" cy="2488334"/>
          </a:xfrm>
        </p:grpSpPr>
        <p:pic>
          <p:nvPicPr>
            <p:cNvPr id="8" name="Graphic 7" descr="Arrow: Slight curve">
              <a:extLst>
                <a:ext uri="{FF2B5EF4-FFF2-40B4-BE49-F238E27FC236}">
                  <a16:creationId xmlns:a16="http://schemas.microsoft.com/office/drawing/2014/main" id="{E37E604A-FE3D-496D-A303-61584508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873353">
              <a:off x="6427066" y="2083666"/>
              <a:ext cx="914400" cy="914400"/>
            </a:xfrm>
            <a:prstGeom prst="rect">
              <a:avLst/>
            </a:prstGeom>
          </p:spPr>
        </p:pic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E7877BAF-78BA-4CFD-819A-F8C2950F0C1C}"/>
                </a:ext>
              </a:extLst>
            </p:cNvPr>
            <p:cNvSpPr txBox="1">
              <a:spLocks/>
            </p:cNvSpPr>
            <p:nvPr/>
          </p:nvSpPr>
          <p:spPr>
            <a:xfrm>
              <a:off x="6978870" y="2971800"/>
              <a:ext cx="3047999" cy="16002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4400">
                  <a:solidFill>
                    <a:srgbClr val="002E3A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457200" eaLnBrk="1" hangingPunct="1">
                <a:defRPr>
                  <a:latin typeface="+mn-lt"/>
                  <a:ea typeface="+mn-ea"/>
                  <a:cs typeface="+mn-cs"/>
                </a:defRPr>
              </a:lvl2pPr>
              <a:lvl3pPr marL="914400" eaLnBrk="1" hangingPunct="1">
                <a:defRPr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kern="0" dirty="0"/>
                <a:t>Anytime you see the three bars, click!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38C708-653B-49F0-872D-E666A63CCF1D}"/>
              </a:ext>
            </a:extLst>
          </p:cNvPr>
          <p:cNvGrpSpPr/>
          <p:nvPr/>
        </p:nvGrpSpPr>
        <p:grpSpPr>
          <a:xfrm>
            <a:off x="4572000" y="5029200"/>
            <a:ext cx="5333999" cy="2566035"/>
            <a:chOff x="4572000" y="5029200"/>
            <a:chExt cx="5333999" cy="25660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BE7FDA-662A-47C2-AEAC-AE4AA23718AD}"/>
                </a:ext>
              </a:extLst>
            </p:cNvPr>
            <p:cNvPicPr/>
            <p:nvPr/>
          </p:nvPicPr>
          <p:blipFill rotWithShape="1">
            <a:blip r:embed="rId5"/>
            <a:srcRect l="48359" t="40081" r="37893" b="37285"/>
            <a:stretch/>
          </p:blipFill>
          <p:spPr bwMode="auto">
            <a:xfrm>
              <a:off x="4572000" y="5105400"/>
              <a:ext cx="2477770" cy="2489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CE2A86CE-D258-4D94-98DA-09C34ECE9652}"/>
                </a:ext>
              </a:extLst>
            </p:cNvPr>
            <p:cNvSpPr txBox="1">
              <a:spLocks/>
            </p:cNvSpPr>
            <p:nvPr/>
          </p:nvSpPr>
          <p:spPr>
            <a:xfrm>
              <a:off x="6858000" y="5029200"/>
              <a:ext cx="3047999" cy="19812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4400">
                  <a:solidFill>
                    <a:srgbClr val="002E3A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457200" eaLnBrk="1" hangingPunct="1">
                <a:defRPr>
                  <a:latin typeface="+mn-lt"/>
                  <a:ea typeface="+mn-ea"/>
                  <a:cs typeface="+mn-cs"/>
                </a:defRPr>
              </a:lvl2pPr>
              <a:lvl3pPr marL="914400" eaLnBrk="1" hangingPunct="1">
                <a:defRPr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kern="0" dirty="0"/>
                <a:t>Available to print or download as PNG, JPED, PDG or SVG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0" y="3048000"/>
            <a:ext cx="64008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Statistics </a:t>
            </a:r>
          </a:p>
          <a:p>
            <a:pPr algn="ctr">
              <a:lnSpc>
                <a:spcPts val="5900"/>
              </a:lnSpc>
            </a:pPr>
            <a:r>
              <a:rPr lang="en-US" sz="5500" dirty="0">
                <a:solidFill>
                  <a:srgbClr val="002E3A"/>
                </a:solidFill>
                <a:latin typeface="Century Gothic" panose="020B0502020202020204" pitchFamily="34" charset="0"/>
              </a:rPr>
              <a:t>Summary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64776-9243-4990-8DEF-FD8B02CC0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05400"/>
            <a:ext cx="2779776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53D3-20C5-4315-A1E0-CD83A292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913C62-9DF3-401F-9D3B-F0BDFA5A8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979" y="2819400"/>
            <a:ext cx="8429755" cy="2590800"/>
          </a:xfrm>
        </p:spPr>
        <p:txBody>
          <a:bodyPr/>
          <a:lstStyle/>
          <a:p>
            <a:endParaRPr lang="en-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708B8-8468-48A0-8907-AAF483A6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09812"/>
            <a:ext cx="9829800" cy="58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608BF-872E-45A3-9D60-D8F74D12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41" y="4557613"/>
            <a:ext cx="5707622" cy="2847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4A63C-98AC-4743-9517-F42137D7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5C3E-CA30-41D4-B2D7-1897DC09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5829300" cy="2847975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55F50598-356B-4D2D-8F1B-BDC6F704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5665197" y="5148327"/>
            <a:ext cx="914400" cy="9144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F85DC-0DA0-41C2-B51E-1C4A85148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1" y="4038600"/>
            <a:ext cx="2895600" cy="3200400"/>
          </a:xfrm>
        </p:spPr>
        <p:txBody>
          <a:bodyPr/>
          <a:lstStyle/>
          <a:p>
            <a:r>
              <a:rPr lang="en-US" dirty="0"/>
              <a:t>Abia State has 1,606 hospitals and clinics broken down by type: public (973) and private (633).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2E3C-11D9-4393-BD68-31FC43A1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 cross-tab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C63F6-EF7C-402A-9A89-443C662FE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8505955" cy="837214"/>
          </a:xfrm>
        </p:spPr>
        <p:txBody>
          <a:bodyPr/>
          <a:lstStyle/>
          <a:p>
            <a:r>
              <a:rPr lang="en-US" dirty="0"/>
              <a:t>Ownership and level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07EAE-4010-436C-B382-5687B65F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" y="2813732"/>
            <a:ext cx="9997324" cy="4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A63C-98AC-4743-9517-F42137D7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143000"/>
          </a:xfrm>
        </p:spPr>
        <p:txBody>
          <a:bodyPr/>
          <a:lstStyle/>
          <a:p>
            <a:r>
              <a:rPr lang="en-US" dirty="0"/>
              <a:t>Summary tables: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5C3E-CA30-41D4-B2D7-1897DC09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5829300" cy="28479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F85DC-0DA0-41C2-B51E-1C4A85148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4800600"/>
            <a:ext cx="3124199" cy="2438400"/>
          </a:xfrm>
        </p:spPr>
        <p:txBody>
          <a:bodyPr/>
          <a:lstStyle/>
          <a:p>
            <a:r>
              <a:rPr lang="en-US" dirty="0"/>
              <a:t>Aba North LGA has 60 facilities:  17 public and 43 private.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78002-3523-4D07-A95D-C3744099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5762625" cy="1276350"/>
          </a:xfrm>
          <a:prstGeom prst="rect">
            <a:avLst/>
          </a:prstGeom>
        </p:spPr>
      </p:pic>
      <p:pic>
        <p:nvPicPr>
          <p:cNvPr id="6" name="Graphic 5" descr="Arrow: Slight curve">
            <a:extLst>
              <a:ext uri="{FF2B5EF4-FFF2-40B4-BE49-F238E27FC236}">
                <a16:creationId xmlns:a16="http://schemas.microsoft.com/office/drawing/2014/main" id="{8485962B-E291-4015-BA1D-019950A1A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6046196" y="2845798"/>
            <a:ext cx="914400" cy="9144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F215DA-BFB9-4494-B0EF-A10E96D120CD}"/>
              </a:ext>
            </a:extLst>
          </p:cNvPr>
          <p:cNvSpPr txBox="1">
            <a:spLocks/>
          </p:cNvSpPr>
          <p:nvPr/>
        </p:nvSpPr>
        <p:spPr>
          <a:xfrm>
            <a:off x="6934201" y="2438400"/>
            <a:ext cx="3124199" cy="13716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To produce results by LGA!</a:t>
            </a:r>
          </a:p>
          <a:p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6487A-D0A7-423E-AD86-3D9B173DD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48200"/>
            <a:ext cx="5153025" cy="2305050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55F50598-356B-4D2D-8F1B-BDC6F704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5360397" y="51317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Statistics </a:t>
            </a:r>
          </a:p>
          <a:p>
            <a:pPr algn="ctr">
              <a:lnSpc>
                <a:spcPts val="5900"/>
              </a:lnSpc>
            </a:pPr>
            <a:r>
              <a:rPr lang="en-US" sz="5500" dirty="0">
                <a:solidFill>
                  <a:srgbClr val="002E3A"/>
                </a:solidFill>
                <a:latin typeface="Century Gothic" panose="020B0502020202020204" pitchFamily="34" charset="0"/>
              </a:rPr>
              <a:t>Summary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6627E-F249-49BA-AA3B-81F8271AA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3140318" cy="2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829-A8DA-4A6C-BCEB-2D1FE781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2EE33-9403-4A75-ACFF-3C25C180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18" y="1694189"/>
            <a:ext cx="10072818" cy="60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829-A8DA-4A6C-BCEB-2D1FE781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charts: Filter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D195E-8C80-41CF-A7B1-FFC8BB910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state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0D55A-27A5-4BBC-9AA4-6ACCEBDE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10058400" cy="4216695"/>
          </a:xfrm>
          <a:prstGeom prst="rect">
            <a:avLst/>
          </a:prstGeom>
        </p:spPr>
      </p:pic>
      <p:pic>
        <p:nvPicPr>
          <p:cNvPr id="6" name="Graphic 5" descr="Arrow: Slight curve">
            <a:extLst>
              <a:ext uri="{FF2B5EF4-FFF2-40B4-BE49-F238E27FC236}">
                <a16:creationId xmlns:a16="http://schemas.microsoft.com/office/drawing/2014/main" id="{A4182F10-3726-4573-9865-7050ABA2F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477223">
            <a:off x="8636997" y="20837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1845" y="3733800"/>
            <a:ext cx="8429755" cy="29718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Home menu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Statistics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Facilities list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 downloads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Resources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Activity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6CBEE-EA41-4476-BF4C-78F03A9BFFFD}"/>
              </a:ext>
            </a:extLst>
          </p:cNvPr>
          <p:cNvGrpSpPr/>
          <p:nvPr/>
        </p:nvGrpSpPr>
        <p:grpSpPr>
          <a:xfrm>
            <a:off x="762000" y="1676400"/>
            <a:ext cx="8610600" cy="1752600"/>
            <a:chOff x="304800" y="5867400"/>
            <a:chExt cx="7936089" cy="15622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7D8F0B-DC02-47B6-892E-34DDEAA3D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248"/>
            <a:stretch/>
          </p:blipFill>
          <p:spPr>
            <a:xfrm>
              <a:off x="304800" y="5867400"/>
              <a:ext cx="3093156" cy="15622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757820-C1BA-44F6-90E0-42685DBF7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403"/>
            <a:stretch/>
          </p:blipFill>
          <p:spPr>
            <a:xfrm>
              <a:off x="3352800" y="5867400"/>
              <a:ext cx="4888089" cy="156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Facilities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94144-3120-4127-B991-0989B9FB3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50" y="4107175"/>
            <a:ext cx="5252150" cy="35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269-5E52-4936-B95C-A7FA457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1AC-D1CC-40A9-9401-86A66BC0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1524000"/>
            <a:ext cx="9515753" cy="990600"/>
          </a:xfrm>
        </p:spPr>
        <p:txBody>
          <a:bodyPr/>
          <a:lstStyle/>
          <a:p>
            <a:r>
              <a:rPr lang="en-US" dirty="0"/>
              <a:t>Click on the facilities list menu  -&gt; Hospitals and Clinics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5B678-51C6-417A-93BE-A345C00D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8" y="2528788"/>
            <a:ext cx="9526285" cy="43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269-5E52-4936-B95C-A7FA457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list: Filter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1AC-D1CC-40A9-9401-86A66BC0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329" y="1509812"/>
            <a:ext cx="8305800" cy="6414988"/>
          </a:xfrm>
        </p:spPr>
        <p:txBody>
          <a:bodyPr/>
          <a:lstStyle/>
          <a:p>
            <a:r>
              <a:rPr lang="en-US" dirty="0"/>
              <a:t>You can filter facilities by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State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LGA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Ward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Level of care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Ownership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Operation status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Registration status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License status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Facilities with or without </a:t>
            </a:r>
          </a:p>
          <a:p>
            <a:pPr lvl="1"/>
            <a:r>
              <a:rPr lang="en-US" dirty="0"/>
              <a:t>      coordinates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Service types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Service rendered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Facility name</a:t>
            </a:r>
          </a:p>
          <a:p>
            <a:pPr marL="971550" lvl="1" indent="-514350">
              <a:buFont typeface="+mj-lt"/>
              <a:buAutoNum type="romanLcPeriod"/>
            </a:pPr>
            <a:endParaRPr lang="en-US" dirty="0"/>
          </a:p>
          <a:p>
            <a:pPr marL="971550" lvl="1" indent="-514350">
              <a:buFont typeface="+mj-lt"/>
              <a:buAutoNum type="romanL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A0C27-ED17-422A-86A9-ACF596E95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5948655" y="4404716"/>
            <a:ext cx="4109745" cy="3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269-5E52-4936-B95C-A7FA457F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9" y="366812"/>
            <a:ext cx="8674100" cy="1143000"/>
          </a:xfrm>
        </p:spPr>
        <p:txBody>
          <a:bodyPr/>
          <a:lstStyle/>
          <a:p>
            <a:r>
              <a:rPr lang="en-US" dirty="0"/>
              <a:t>Facilities list: Details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A66613-6E23-439F-9D34-82C68D47C28C}"/>
              </a:ext>
            </a:extLst>
          </p:cNvPr>
          <p:cNvSpPr txBox="1">
            <a:spLocks/>
          </p:cNvSpPr>
          <p:nvPr/>
        </p:nvSpPr>
        <p:spPr>
          <a:xfrm>
            <a:off x="8382000" y="5486400"/>
            <a:ext cx="609600" cy="685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>
                <a:solidFill>
                  <a:srgbClr val="C7971C"/>
                </a:solidFill>
              </a:rPr>
              <a:t> </a:t>
            </a:r>
            <a:endParaRPr lang="en-US" kern="0" dirty="0">
              <a:solidFill>
                <a:srgbClr val="C7971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33E00-8A20-4C35-BF1C-AA7208B1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09812"/>
            <a:ext cx="4495800" cy="59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Data downloads</a:t>
            </a:r>
          </a:p>
          <a:p>
            <a:pPr algn="ctr">
              <a:lnSpc>
                <a:spcPts val="5900"/>
              </a:lnSpc>
            </a:pPr>
            <a:endParaRPr lang="en-US" sz="5500" b="1" dirty="0">
              <a:solidFill>
                <a:srgbClr val="002E3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2F839-1DE0-4DE6-B2AA-9972DF40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2" y="4642369"/>
            <a:ext cx="5656196" cy="31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4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0683-3334-4EC2-B107-44C33C04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downloads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653E-EA00-450F-B215-CC301185A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8658355" cy="837214"/>
          </a:xfrm>
        </p:spPr>
        <p:txBody>
          <a:bodyPr/>
          <a:lstStyle/>
          <a:p>
            <a:r>
              <a:rPr lang="en-US" dirty="0"/>
              <a:t>Thank you for your interest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F6C2A-2FFA-41EF-BF87-B3F5F4C1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33600"/>
            <a:ext cx="6724650" cy="389416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86B003-29A2-4A41-BDAC-4F9368ED1053}"/>
              </a:ext>
            </a:extLst>
          </p:cNvPr>
          <p:cNvSpPr txBox="1">
            <a:spLocks/>
          </p:cNvSpPr>
          <p:nvPr/>
        </p:nvSpPr>
        <p:spPr>
          <a:xfrm>
            <a:off x="1600200" y="6400800"/>
            <a:ext cx="7848601" cy="12192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For those requiring download of data in Excel format, </a:t>
            </a:r>
          </a:p>
          <a:p>
            <a:pPr algn="r"/>
            <a:r>
              <a:rPr lang="en-US" sz="2000" dirty="0"/>
              <a:t>please complete the form and you will receive access to download the data you need.</a:t>
            </a:r>
          </a:p>
        </p:txBody>
      </p:sp>
    </p:spTree>
    <p:extLst>
      <p:ext uri="{BB962C8B-B14F-4D97-AF65-F5344CB8AC3E}">
        <p14:creationId xmlns:p14="http://schemas.microsoft.com/office/powerpoint/2010/main" val="429237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Resources</a:t>
            </a:r>
          </a:p>
          <a:p>
            <a:pPr algn="ctr">
              <a:lnSpc>
                <a:spcPts val="5900"/>
              </a:lnSpc>
            </a:pPr>
            <a:endParaRPr lang="en-US" sz="5500" b="1" dirty="0">
              <a:solidFill>
                <a:srgbClr val="002E3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8D818-9EF5-4060-825D-1A39A3F5B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3189111" cy="3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FCD-FCAB-41F8-A94D-38FE8E72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083E56-A6C8-44A5-B676-752591383D21}"/>
              </a:ext>
            </a:extLst>
          </p:cNvPr>
          <p:cNvSpPr txBox="1">
            <a:spLocks/>
          </p:cNvSpPr>
          <p:nvPr/>
        </p:nvSpPr>
        <p:spPr>
          <a:xfrm>
            <a:off x="1600200" y="6400800"/>
            <a:ext cx="7848601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If you are looking for an MFL-related document, find the most current version available for download here.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E2D09-1EA3-4D51-BC65-359F2A9D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06231"/>
            <a:ext cx="8919435" cy="43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0" y="3048000"/>
            <a:ext cx="64008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Home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3B856-31A3-4CFC-AD30-A452122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91000"/>
            <a:ext cx="4574617" cy="3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1845" y="1981200"/>
            <a:ext cx="8772655" cy="2971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400" dirty="0"/>
              <a:t>Training server URL</a:t>
            </a:r>
          </a:p>
          <a:p>
            <a:pPr>
              <a:spcAft>
                <a:spcPts val="600"/>
              </a:spcAft>
            </a:pPr>
            <a:endParaRPr lang="en-US" sz="4000" u="sng" dirty="0">
              <a:hlinkClick r:id="rId2"/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hlinkClick r:id="rId2"/>
              </a:rPr>
              <a:t>https://hfr-testing.health.gov.ng</a:t>
            </a:r>
            <a:endParaRPr lang="en-US" sz="400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6CBEE-EA41-4476-BF4C-78F03A9BFFFD}"/>
              </a:ext>
            </a:extLst>
          </p:cNvPr>
          <p:cNvGrpSpPr/>
          <p:nvPr/>
        </p:nvGrpSpPr>
        <p:grpSpPr>
          <a:xfrm>
            <a:off x="642872" y="4929352"/>
            <a:ext cx="8610600" cy="1752600"/>
            <a:chOff x="304800" y="5867400"/>
            <a:chExt cx="7936089" cy="15622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7D8F0B-DC02-47B6-892E-34DDEAA3D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248"/>
            <a:stretch/>
          </p:blipFill>
          <p:spPr>
            <a:xfrm>
              <a:off x="304800" y="5867400"/>
              <a:ext cx="3093156" cy="15622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757820-C1BA-44F6-90E0-42685DBF7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03"/>
            <a:stretch/>
          </p:blipFill>
          <p:spPr>
            <a:xfrm>
              <a:off x="3352800" y="5867400"/>
              <a:ext cx="4888089" cy="156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5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845" y="5867400"/>
            <a:ext cx="7086600" cy="609600"/>
          </a:xfrm>
        </p:spPr>
        <p:txBody>
          <a:bodyPr/>
          <a:lstStyle/>
          <a:p>
            <a:pPr lvl="1"/>
            <a:r>
              <a:rPr lang="en-US" dirty="0"/>
              <a:t>1. Shows hospitals and clinics in each state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A3855-227C-4AE0-8408-1554A3AD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9" y="1295400"/>
            <a:ext cx="9191755" cy="4498822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95C60C-7C7D-46A9-BE74-EC87582F19D7}"/>
              </a:ext>
            </a:extLst>
          </p:cNvPr>
          <p:cNvSpPr txBox="1">
            <a:spLocks/>
          </p:cNvSpPr>
          <p:nvPr/>
        </p:nvSpPr>
        <p:spPr>
          <a:xfrm>
            <a:off x="561844" y="6400800"/>
            <a:ext cx="7591555" cy="6096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kern="0" dirty="0"/>
              <a:t>2. Shows hospitals and clinics by level of care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6332E6F-3926-44A3-AADB-62F3B9790057}"/>
              </a:ext>
            </a:extLst>
          </p:cNvPr>
          <p:cNvSpPr txBox="1">
            <a:spLocks/>
          </p:cNvSpPr>
          <p:nvPr/>
        </p:nvSpPr>
        <p:spPr>
          <a:xfrm>
            <a:off x="561845" y="6934200"/>
            <a:ext cx="7591554" cy="6096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kern="0" dirty="0"/>
              <a:t>3. Shows hospitals and clinics by ownership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C592CD-E406-4E05-B22B-E57406A34F75}"/>
              </a:ext>
            </a:extLst>
          </p:cNvPr>
          <p:cNvSpPr/>
          <p:nvPr/>
        </p:nvSpPr>
        <p:spPr>
          <a:xfrm>
            <a:off x="356282" y="1889301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1</a:t>
            </a:r>
            <a:endParaRPr lang="en-NG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661C2E-152A-423E-A269-0A3B2C83E8EA}"/>
              </a:ext>
            </a:extLst>
          </p:cNvPr>
          <p:cNvSpPr/>
          <p:nvPr/>
        </p:nvSpPr>
        <p:spPr>
          <a:xfrm>
            <a:off x="8534400" y="5410200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</a:t>
            </a:r>
            <a:endParaRPr lang="en-NG" dirty="0"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A10BD5-01D8-4517-95FB-4DEFC670879E}"/>
              </a:ext>
            </a:extLst>
          </p:cNvPr>
          <p:cNvSpPr/>
          <p:nvPr/>
        </p:nvSpPr>
        <p:spPr>
          <a:xfrm>
            <a:off x="8686800" y="1981200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</a:t>
            </a:r>
            <a:endParaRPr lang="en-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845" y="5867400"/>
            <a:ext cx="7058155" cy="1143000"/>
          </a:xfrm>
        </p:spPr>
        <p:txBody>
          <a:bodyPr/>
          <a:lstStyle/>
          <a:p>
            <a:pPr lvl="1"/>
            <a:r>
              <a:rPr lang="en-US" dirty="0"/>
              <a:t>Shows percentage of hospitals and clinics with geographic coordinates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B54A5-4FAD-4962-847C-A977E719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9" y="1582990"/>
            <a:ext cx="9320973" cy="35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Home: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6858000"/>
            <a:ext cx="9296399" cy="609600"/>
          </a:xfrm>
        </p:spPr>
        <p:txBody>
          <a:bodyPr/>
          <a:lstStyle/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sz="3400" dirty="0"/>
              <a:t>Interactive map displaying facility density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B6A2E-6D8D-446F-9CE6-77F871F3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6648450" cy="54387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16257E-B05D-4DD5-A016-9C6FFC173951}"/>
              </a:ext>
            </a:extLst>
          </p:cNvPr>
          <p:cNvSpPr txBox="1">
            <a:spLocks/>
          </p:cNvSpPr>
          <p:nvPr/>
        </p:nvSpPr>
        <p:spPr>
          <a:xfrm>
            <a:off x="457200" y="6096000"/>
            <a:ext cx="3505200" cy="1447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/>
              <a:t>Which two states have the highest number of facilities?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E1764-611F-4092-AC22-F127B1E9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7409"/>
            <a:ext cx="1219265" cy="355758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6CB4AD5-C2EC-4907-814D-15D0602B09D4}"/>
              </a:ext>
            </a:extLst>
          </p:cNvPr>
          <p:cNvSpPr/>
          <p:nvPr/>
        </p:nvSpPr>
        <p:spPr>
          <a:xfrm>
            <a:off x="7239000" y="6172200"/>
            <a:ext cx="2590800" cy="1219200"/>
          </a:xfrm>
          <a:prstGeom prst="wedgeRoundRectCallout">
            <a:avLst>
              <a:gd name="adj1" fmla="val -105302"/>
              <a:gd name="adj2" fmla="val -30835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view state map details, click it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(e.g., Abia).</a:t>
            </a:r>
          </a:p>
        </p:txBody>
      </p:sp>
    </p:spTree>
    <p:extLst>
      <p:ext uri="{BB962C8B-B14F-4D97-AF65-F5344CB8AC3E}">
        <p14:creationId xmlns:p14="http://schemas.microsoft.com/office/powerpoint/2010/main" val="10402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Home: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6858000"/>
            <a:ext cx="9296399" cy="609600"/>
          </a:xfrm>
        </p:spPr>
        <p:txBody>
          <a:bodyPr/>
          <a:lstStyle/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sz="3400" dirty="0"/>
              <a:t>Abia State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16257E-B05D-4DD5-A016-9C6FFC173951}"/>
              </a:ext>
            </a:extLst>
          </p:cNvPr>
          <p:cNvSpPr txBox="1">
            <a:spLocks/>
          </p:cNvSpPr>
          <p:nvPr/>
        </p:nvSpPr>
        <p:spPr>
          <a:xfrm>
            <a:off x="190501" y="6515592"/>
            <a:ext cx="3809999" cy="95200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/>
              <a:t>Which local government area (LGA) has the most facilities?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D3427-6498-4054-9E53-E39B5C2E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54038"/>
            <a:ext cx="5334000" cy="650043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4F060C0-2326-4416-A871-87B26DCF88D9}"/>
              </a:ext>
            </a:extLst>
          </p:cNvPr>
          <p:cNvSpPr/>
          <p:nvPr/>
        </p:nvSpPr>
        <p:spPr>
          <a:xfrm>
            <a:off x="6934200" y="6172200"/>
            <a:ext cx="2590800" cy="1219200"/>
          </a:xfrm>
          <a:prstGeom prst="wedgeRoundRectCallout">
            <a:avLst>
              <a:gd name="adj1" fmla="val -91417"/>
              <a:gd name="adj2" fmla="val -49278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view LGA details, click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95506-F0BE-4CB4-BF13-6FF5BA90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0" y="2269134"/>
            <a:ext cx="1433579" cy="35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B04-B7DC-4049-B146-5590743F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Home: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4CFC-18D0-4158-B9DB-4250B0FF4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Obi </a:t>
            </a:r>
            <a:r>
              <a:rPr lang="en-US" dirty="0" err="1"/>
              <a:t>Ngwa</a:t>
            </a:r>
            <a:r>
              <a:rPr lang="en-US" dirty="0"/>
              <a:t> LGA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86826-F750-4723-9C62-0B50312C8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50"/>
          <a:stretch/>
        </p:blipFill>
        <p:spPr>
          <a:xfrm>
            <a:off x="838200" y="2514600"/>
            <a:ext cx="3585882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80389-FB44-4339-B638-E73A10104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514600"/>
            <a:ext cx="3543559" cy="4057650"/>
          </a:xfrm>
          <a:prstGeom prst="rect">
            <a:avLst/>
          </a:prstGeom>
        </p:spPr>
      </p:pic>
      <p:pic>
        <p:nvPicPr>
          <p:cNvPr id="7" name="Graphic 6" descr="Arrow: Slight curve">
            <a:extLst>
              <a:ext uri="{FF2B5EF4-FFF2-40B4-BE49-F238E27FC236}">
                <a16:creationId xmlns:a16="http://schemas.microsoft.com/office/drawing/2014/main" id="{877A420F-C4ED-4FB2-B9A9-FC77BB44D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2749" y="4151748"/>
            <a:ext cx="914400" cy="914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23E5CD-BDEE-48CA-8432-77CB1455F3C6}"/>
              </a:ext>
            </a:extLst>
          </p:cNvPr>
          <p:cNvSpPr txBox="1">
            <a:spLocks/>
          </p:cNvSpPr>
          <p:nvPr/>
        </p:nvSpPr>
        <p:spPr>
          <a:xfrm>
            <a:off x="3751404" y="6986981"/>
            <a:ext cx="6879682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Click on the facility to see details.</a:t>
            </a:r>
          </a:p>
        </p:txBody>
      </p:sp>
    </p:spTree>
    <p:extLst>
      <p:ext uri="{BB962C8B-B14F-4D97-AF65-F5344CB8AC3E}">
        <p14:creationId xmlns:p14="http://schemas.microsoft.com/office/powerpoint/2010/main" val="41688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1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use and blue_corrected" id="{24BB43F7-A238-40E1-A388-AA30B486D4FC}" vid="{C3D0504A-8D89-47AB-96BA-D5EE0E825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A79819CA3F3428B644840049B5527" ma:contentTypeVersion="5" ma:contentTypeDescription="Create a new document." ma:contentTypeScope="" ma:versionID="b91ae86749413e39d6ab5cf72415f548">
  <xsd:schema xmlns:xsd="http://www.w3.org/2001/XMLSchema" xmlns:xs="http://www.w3.org/2001/XMLSchema" xmlns:p="http://schemas.microsoft.com/office/2006/metadata/properties" xmlns:ns1="http://schemas.microsoft.com/sharepoint/v3" xmlns:ns2="d8573787-17db-43b5-9af3-2a45e79ab039" xmlns:ns3="13922b43-4eea-40f2-b18b-c20327cdf16c" targetNamespace="http://schemas.microsoft.com/office/2006/metadata/properties" ma:root="true" ma:fieldsID="a3eb1c2798d4f2b319fc785c533a2476" ns1:_="" ns2:_="" ns3:_="">
    <xsd:import namespace="http://schemas.microsoft.com/sharepoint/v3"/>
    <xsd:import namespace="d8573787-17db-43b5-9af3-2a45e79ab039"/>
    <xsd:import namespace="13922b43-4eea-40f2-b18b-c20327cdf1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73787-17db-43b5-9af3-2a45e79ab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22b43-4eea-40f2-b18b-c20327cdf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B12CE9-1245-4C0E-BDF8-3EE8D38E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573787-17db-43b5-9af3-2a45e79ab039"/>
    <ds:schemaRef ds:uri="13922b43-4eea-40f2-b18b-c20327cd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48E68-115E-4EEB-AE32-34075EC8E989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3922b43-4eea-40f2-b18b-c20327cdf16c"/>
    <ds:schemaRef ds:uri="http://purl.org/dc/elements/1.1/"/>
    <ds:schemaRef ds:uri="d8573787-17db-43b5-9af3-2a45e79ab03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6FC224-0626-43ED-8AD4-4384B7112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Charteuse and blue USAID</Template>
  <TotalTime>2535</TotalTime>
  <Words>480</Words>
  <Application>Microsoft Office PowerPoint</Application>
  <PresentationFormat>Custom</PresentationFormat>
  <Paragraphs>108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Futura Lt BT</vt:lpstr>
      <vt:lpstr>Futura LT Pro Book</vt:lpstr>
      <vt:lpstr>Office Theme</vt:lpstr>
      <vt:lpstr>PowerPoint Presentation</vt:lpstr>
      <vt:lpstr>Outline</vt:lpstr>
      <vt:lpstr>PowerPoint Presentation</vt:lpstr>
      <vt:lpstr>Introduction</vt:lpstr>
      <vt:lpstr>Home</vt:lpstr>
      <vt:lpstr>Home</vt:lpstr>
      <vt:lpstr>Home: Map</vt:lpstr>
      <vt:lpstr>Home: Map</vt:lpstr>
      <vt:lpstr>Home: Map</vt:lpstr>
      <vt:lpstr>Home: Map</vt:lpstr>
      <vt:lpstr>Quick tips</vt:lpstr>
      <vt:lpstr>PowerPoint Presentation</vt:lpstr>
      <vt:lpstr>Summary tables</vt:lpstr>
      <vt:lpstr>Summary tables</vt:lpstr>
      <vt:lpstr>Summary tables cross-tab</vt:lpstr>
      <vt:lpstr>Summary tables: Filter</vt:lpstr>
      <vt:lpstr>PowerPoint Presentation</vt:lpstr>
      <vt:lpstr>Summary charts</vt:lpstr>
      <vt:lpstr>Summary charts: Filter</vt:lpstr>
      <vt:lpstr>PowerPoint Presentation</vt:lpstr>
      <vt:lpstr>Facilities list</vt:lpstr>
      <vt:lpstr>Facilities list: Filter</vt:lpstr>
      <vt:lpstr>Facilities list: Details</vt:lpstr>
      <vt:lpstr>PowerPoint Presentation</vt:lpstr>
      <vt:lpstr>Data downloads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Gwendolyn Stinger</dc:creator>
  <cp:lastModifiedBy>McGill, Deborah</cp:lastModifiedBy>
  <cp:revision>140</cp:revision>
  <dcterms:created xsi:type="dcterms:W3CDTF">2018-05-05T20:37:30Z</dcterms:created>
  <dcterms:modified xsi:type="dcterms:W3CDTF">2019-06-10T15:49:33Z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LastSaved">
    <vt:filetime>2015-03-02T00:00:00Z</vt:filetime>
  </property>
  <property fmtid="{D5CDD505-2E9C-101B-9397-08002B2CF9AE}" pid="4" name="ContentTypeId">
    <vt:lpwstr>0x0101006E4A79819CA3F3428B644840049B5527</vt:lpwstr>
  </property>
</Properties>
</file>